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1"/>
  </p:notesMasterIdLst>
  <p:sldIdLst>
    <p:sldId id="257" r:id="rId2"/>
    <p:sldId id="369" r:id="rId3"/>
    <p:sldId id="370" r:id="rId4"/>
    <p:sldId id="348" r:id="rId5"/>
    <p:sldId id="349" r:id="rId6"/>
    <p:sldId id="350" r:id="rId7"/>
    <p:sldId id="367" r:id="rId8"/>
    <p:sldId id="343" r:id="rId9"/>
    <p:sldId id="315" r:id="rId10"/>
    <p:sldId id="362" r:id="rId11"/>
    <p:sldId id="316" r:id="rId12"/>
    <p:sldId id="317" r:id="rId13"/>
    <p:sldId id="361" r:id="rId14"/>
    <p:sldId id="318" r:id="rId15"/>
    <p:sldId id="320" r:id="rId16"/>
    <p:sldId id="321" r:id="rId17"/>
    <p:sldId id="319" r:id="rId18"/>
    <p:sldId id="323" r:id="rId19"/>
    <p:sldId id="324" r:id="rId20"/>
    <p:sldId id="327" r:id="rId21"/>
    <p:sldId id="325" r:id="rId22"/>
    <p:sldId id="326" r:id="rId23"/>
    <p:sldId id="363" r:id="rId24"/>
    <p:sldId id="364" r:id="rId25"/>
    <p:sldId id="368" r:id="rId26"/>
    <p:sldId id="277" r:id="rId27"/>
    <p:sldId id="273" r:id="rId28"/>
    <p:sldId id="275" r:id="rId29"/>
    <p:sldId id="268" r:id="rId30"/>
  </p:sldIdLst>
  <p:sldSz cx="9144000" cy="6858000" type="screen4x3"/>
  <p:notesSz cx="7086600" cy="9429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8025"/>
            <a:ext cx="4714875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9925"/>
            <a:ext cx="56705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C2AB13-E6A8-4415-8212-5BAC03A5C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48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90B20-1927-416A-84B5-171E03084E12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745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E81CF-260F-4D7C-BA26-9C7E7CF06205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522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FB891-9755-4ECA-A31B-9A4326DC2C63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6110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C0B81-E0AE-4188-AB3A-6EB2923D8958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3891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2B080-04B4-4BAB-9508-4ACE15069F24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191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33A36-494D-468F-963E-8C4D5AB68CD5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1743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BAA4E-45E7-4ECA-98A4-758622A19036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272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5F6D4-EFED-4FBC-B40A-798303CC666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2228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E86D6-D207-49E0-AA0A-246FE0F8E0E2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0447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0F0D9-372D-4EA4-9393-335A8CBB53F2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740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71BA6-F687-4EF1-98CD-0F6D1BB4CED9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68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BF6AB-83F8-4325-ACB1-6D9CEE92E4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1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8186B-833E-45B4-B4B3-07CD05528DA9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349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F497F-845B-4E79-9BCA-45FFBDE647CE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153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F497F-845B-4E79-9BCA-45FFBDE647CE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153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51D5C-FEC0-4268-B6D4-73DEB10E75FF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786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C26C3-8696-40E8-A5A6-0E4C3842DFAD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6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F497F-845B-4E79-9BCA-45FFBDE647CE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153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B16D6-D1D9-40B0-ACB2-0113EDF2ED5B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399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4D547-F2DA-4BAE-BCED-934F4B692162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960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04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C526-35E1-4B89-8AC0-008F00234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D9EC-E9E3-4365-AEB1-63E03491D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A23D4-C7FD-441D-B24D-EFFCAC31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E8066-C8AE-4B70-BEE9-E5E2F3432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5271-C30B-412D-A171-85FBB68D3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061E-B0C3-4733-AAA4-4E688F7BF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41F39-36FB-47D6-9CF1-A69B6F93B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AD3F-0512-4341-AB63-83036D1C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9C41-FDA8-4B07-8A39-FC472CE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EC45D-3D9E-49A5-A215-ECA768073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9620-DCCF-486F-9B20-63B8DDAE6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939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C4B19F-11C1-40DF-9A48-CED729EDB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33400" y="4152900"/>
            <a:ext cx="7924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/>
            </a:r>
            <a:b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</a:b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Fast Pitch</a:t>
            </a:r>
            <a:b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</a:b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Plate Mechanics</a:t>
            </a:r>
          </a:p>
        </p:txBody>
      </p:sp>
      <p:pic>
        <p:nvPicPr>
          <p:cNvPr id="3075" name="Picture 13" descr="ASA Umpi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99854"/>
            <a:ext cx="4191000" cy="369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a called strike, verbalize  it in the down position.</a:t>
            </a:r>
            <a:endParaRPr lang="en-US" dirty="0"/>
          </a:p>
        </p:txBody>
      </p:sp>
      <p:pic>
        <p:nvPicPr>
          <p:cNvPr id="22531" name="Picture 2" descr="100_13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969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Then begin your signal as you rise..</a:t>
            </a:r>
            <a:endParaRPr lang="en-US" dirty="0"/>
          </a:p>
        </p:txBody>
      </p:sp>
      <p:pic>
        <p:nvPicPr>
          <p:cNvPr id="23555" name="Picture 2" descr="E:\softball clinic 2010 possible\clinic # 1  2010\mechanics images\100_1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 with the 90 degree hammer</a:t>
            </a:r>
            <a:endParaRPr lang="en-US" dirty="0"/>
          </a:p>
        </p:txBody>
      </p:sp>
      <p:pic>
        <p:nvPicPr>
          <p:cNvPr id="24579" name="Picture 2" descr="E:\softball clinic 2010 possible\clinic # 1  2010\mechanics images\100_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 a called ball, stay in set position, verbalize “ball”, then rise.</a:t>
            </a:r>
            <a:endParaRPr lang="en-US" dirty="0"/>
          </a:p>
        </p:txBody>
      </p:sp>
      <p:pic>
        <p:nvPicPr>
          <p:cNvPr id="22531" name="Picture 2" descr="100_13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280" y="14478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63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 a hit, mask off, exit left </a:t>
            </a:r>
            <a:r>
              <a:rPr lang="en-US" u="sng" dirty="0" smtClean="0"/>
              <a:t>every time*</a:t>
            </a:r>
            <a:endParaRPr lang="en-US" u="sng" dirty="0"/>
          </a:p>
        </p:txBody>
      </p:sp>
      <p:pic>
        <p:nvPicPr>
          <p:cNvPr id="25603" name="Picture 2" descr="E:\softball clinic 2010 possible\clinic # 1  2010\mechanics images\100_1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Foul tip (followed by strike signal)</a:t>
            </a:r>
            <a:endParaRPr lang="en-US" dirty="0"/>
          </a:p>
        </p:txBody>
      </p:sp>
      <p:pic>
        <p:nvPicPr>
          <p:cNvPr id="27651" name="Picture 2" descr="E:\softball clinic 2010 possible\clinic # 1  2010\mechanics images\100_1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Count (with consecutive fingers)</a:t>
            </a:r>
            <a:endParaRPr lang="en-US" dirty="0"/>
          </a:p>
        </p:txBody>
      </p:sp>
      <p:pic>
        <p:nvPicPr>
          <p:cNvPr id="28675" name="Picture 2" descr="E:\softball clinic 2010 possible\clinic # 1  2010\mechanics images\100_1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Infield fly (more later)</a:t>
            </a:r>
            <a:endParaRPr lang="en-US" dirty="0"/>
          </a:p>
        </p:txBody>
      </p:sp>
      <p:pic>
        <p:nvPicPr>
          <p:cNvPr id="26627" name="Picture 2" descr="E:\softball clinic 2010 possible\clinic # 1  2010\mechanics images\100_1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Fair ball (1</a:t>
            </a:r>
            <a:r>
              <a:rPr lang="en-US" baseline="30000" dirty="0" smtClean="0"/>
              <a:t>st</a:t>
            </a:r>
            <a:r>
              <a:rPr lang="en-US" dirty="0" smtClean="0"/>
              <a:t> base line)</a:t>
            </a:r>
            <a:endParaRPr lang="en-US" dirty="0"/>
          </a:p>
        </p:txBody>
      </p:sp>
      <p:pic>
        <p:nvPicPr>
          <p:cNvPr id="29699" name="Picture 2" descr="E:\softball clinic 2010 possible\clinic # 1  2010\mechanics images\100_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Fair ball (3</a:t>
            </a:r>
            <a:r>
              <a:rPr lang="en-US" baseline="30000" dirty="0" smtClean="0"/>
              <a:t>rd</a:t>
            </a:r>
            <a:r>
              <a:rPr lang="en-US" dirty="0" smtClean="0"/>
              <a:t> base line)</a:t>
            </a:r>
            <a:endParaRPr lang="en-US" dirty="0"/>
          </a:p>
        </p:txBody>
      </p:sp>
      <p:pic>
        <p:nvPicPr>
          <p:cNvPr id="30723" name="Picture 2" descr="E:\softball clinic 2010 possible\clinic # 1  2010\mechanics images\100_1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Mechanics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199" cy="4343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Plate Umpire…</a:t>
            </a:r>
          </a:p>
          <a:p>
            <a:r>
              <a:rPr lang="en-US" dirty="0" smtClean="0"/>
              <a:t>     </a:t>
            </a:r>
            <a:r>
              <a:rPr lang="en-US" sz="3200" dirty="0" smtClean="0">
                <a:solidFill>
                  <a:schemeClr val="tx1"/>
                </a:solidFill>
              </a:rPr>
              <a:t>- Always remove mask when ball is hit.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- Exit left of plate every time*.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- Trail runner to 1</a:t>
            </a:r>
            <a:r>
              <a:rPr lang="en-US" sz="3200" baseline="30000" dirty="0" smtClean="0">
                <a:solidFill>
                  <a:schemeClr val="tx1"/>
                </a:solidFill>
              </a:rPr>
              <a:t>st </a:t>
            </a:r>
            <a:r>
              <a:rPr lang="en-US" sz="3200" dirty="0" smtClean="0">
                <a:solidFill>
                  <a:schemeClr val="tx1"/>
                </a:solidFill>
              </a:rPr>
              <a:t> in most cases.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- Be prepared to move to 2</a:t>
            </a:r>
            <a:r>
              <a:rPr lang="en-US" sz="3200" baseline="30000" dirty="0" smtClean="0">
                <a:solidFill>
                  <a:schemeClr val="tx1"/>
                </a:solidFill>
              </a:rPr>
              <a:t>nd, </a:t>
            </a:r>
            <a:r>
              <a:rPr lang="en-US" sz="3200" dirty="0" smtClean="0">
                <a:solidFill>
                  <a:schemeClr val="tx1"/>
                </a:solidFill>
              </a:rPr>
              <a:t>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or back home.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- Ball and chain is not standard equipment.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3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Don’t pitch</a:t>
            </a:r>
            <a:endParaRPr lang="en-US" dirty="0"/>
          </a:p>
        </p:txBody>
      </p:sp>
      <p:pic>
        <p:nvPicPr>
          <p:cNvPr id="31747" name="Picture 2" descr="E:\softball clinic 2010 possible\clinic # 1  2010\mechanics images\100_1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Signal to pitch/play</a:t>
            </a:r>
            <a:endParaRPr lang="en-US" dirty="0"/>
          </a:p>
        </p:txBody>
      </p:sp>
      <p:pic>
        <p:nvPicPr>
          <p:cNvPr id="32771" name="Picture 2" descr="E:\softball clinic 2010 possible\clinic # 1  2010\mechanics images\100_1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Dead ball.  Foul Ball.</a:t>
            </a:r>
            <a:endParaRPr lang="en-US" dirty="0"/>
          </a:p>
        </p:txBody>
      </p:sp>
      <p:pic>
        <p:nvPicPr>
          <p:cNvPr id="33795" name="Picture 2" descr="E:\softball clinic 2010 possible\clinic # 1  2010\mechanics images\100_1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The return of the infield fly…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1"/>
            <a:ext cx="4040188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344988" cy="5486400"/>
          </a:xfrm>
        </p:spPr>
        <p:txBody>
          <a:bodyPr/>
          <a:lstStyle/>
          <a:p>
            <a:r>
              <a:rPr lang="en-US" dirty="0" smtClean="0"/>
              <a:t>Plate umpire’s call. Base umpire mirrors signal.</a:t>
            </a:r>
          </a:p>
          <a:p>
            <a:r>
              <a:rPr lang="en-US" dirty="0" smtClean="0"/>
              <a:t>Can the base umpire gives their non-verbal interpretation?</a:t>
            </a:r>
          </a:p>
          <a:p>
            <a:r>
              <a:rPr lang="en-US" dirty="0" smtClean="0"/>
              <a:t>Runners at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/>
              <a:t> </a:t>
            </a:r>
            <a:r>
              <a:rPr lang="en-US" dirty="0" smtClean="0"/>
              <a:t>(or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Before the ball is pitched, both umpires signal each other.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E:\softball clinic 2010 possible\clinic # 1  2010\mechanics images\100_13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370" y="1066800"/>
            <a:ext cx="4045392" cy="53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353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487362"/>
          </a:xfrm>
        </p:spPr>
        <p:txBody>
          <a:bodyPr/>
          <a:lstStyle/>
          <a:p>
            <a:r>
              <a:rPr lang="en-US" dirty="0" smtClean="0"/>
              <a:t>The return of the infield fly (cont.)…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1"/>
            <a:ext cx="4040188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344988" cy="5486400"/>
          </a:xfrm>
        </p:spPr>
        <p:txBody>
          <a:bodyPr/>
          <a:lstStyle/>
          <a:p>
            <a:r>
              <a:rPr lang="en-US" dirty="0" smtClean="0"/>
              <a:t>When fair fly ball reaches it’s apex…</a:t>
            </a:r>
          </a:p>
          <a:p>
            <a:r>
              <a:rPr lang="en-US" dirty="0"/>
              <a:t> </a:t>
            </a:r>
            <a:r>
              <a:rPr lang="en-US" dirty="0" smtClean="0"/>
              <a:t>  - can an infielder make the catch using normal effort?</a:t>
            </a:r>
            <a:r>
              <a:rPr lang="en-US" dirty="0"/>
              <a:t> </a:t>
            </a:r>
            <a:r>
              <a:rPr lang="en-US" dirty="0" smtClean="0"/>
              <a:t>(but remember, </a:t>
            </a:r>
            <a:r>
              <a:rPr lang="en-US" dirty="0"/>
              <a:t>an outfielder </a:t>
            </a:r>
            <a:r>
              <a:rPr lang="en-US" b="1" dirty="0"/>
              <a:t>can</a:t>
            </a:r>
            <a:r>
              <a:rPr lang="en-US" dirty="0"/>
              <a:t> make the </a:t>
            </a:r>
            <a:r>
              <a:rPr lang="en-US" dirty="0" smtClean="0"/>
              <a:t>catch).</a:t>
            </a:r>
          </a:p>
          <a:p>
            <a:r>
              <a:rPr lang="en-US" dirty="0"/>
              <a:t>  </a:t>
            </a:r>
            <a:r>
              <a:rPr lang="en-US" dirty="0" smtClean="0"/>
              <a:t> - if in your judgement…right arm up with hand in fist (base umpire responds with same signal).</a:t>
            </a:r>
          </a:p>
          <a:p>
            <a:r>
              <a:rPr lang="en-US" dirty="0"/>
              <a:t> </a:t>
            </a:r>
            <a:r>
              <a:rPr lang="en-US" dirty="0" smtClean="0"/>
              <a:t>  - “infield fly, batter is out”</a:t>
            </a:r>
          </a:p>
          <a:p>
            <a:r>
              <a:rPr lang="en-US" dirty="0"/>
              <a:t> </a:t>
            </a:r>
            <a:r>
              <a:rPr lang="en-US" dirty="0" smtClean="0"/>
              <a:t>  - if ball is near foul line, “infield fly if fair, batter’s out”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E:\softball clinic 2010 possible\clinic # 1  2010\mechanics images\100_13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370" y="1066800"/>
            <a:ext cx="4045392" cy="53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443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1" dirty="0" smtClean="0"/>
              <a:t>And…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1"/>
            <a:ext cx="4041775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371600"/>
            <a:ext cx="4571999" cy="5029200"/>
          </a:xfrm>
        </p:spPr>
        <p:txBody>
          <a:bodyPr/>
          <a:lstStyle/>
          <a:p>
            <a:r>
              <a:rPr lang="en-US" dirty="0" smtClean="0"/>
              <a:t>Can a base umpire overrule the plate umpire?  No.</a:t>
            </a:r>
          </a:p>
          <a:p>
            <a:r>
              <a:rPr lang="en-US" dirty="0" smtClean="0"/>
              <a:t>Can the infield fly be applied retro-actively?  Yes.</a:t>
            </a:r>
          </a:p>
          <a:p>
            <a:r>
              <a:rPr lang="en-US" dirty="0"/>
              <a:t> </a:t>
            </a:r>
            <a:r>
              <a:rPr lang="en-US" dirty="0" smtClean="0"/>
              <a:t>  - coach reminds umpire about infield fly situation.</a:t>
            </a:r>
          </a:p>
          <a:p>
            <a:r>
              <a:rPr lang="en-US" dirty="0"/>
              <a:t> </a:t>
            </a:r>
            <a:r>
              <a:rPr lang="en-US" dirty="0" smtClean="0"/>
              <a:t>  - one umpire calls time and confers with partner about missing the infield fly.  Plate umpire announces and explains.</a:t>
            </a:r>
            <a:endParaRPr lang="en-US" dirty="0"/>
          </a:p>
        </p:txBody>
      </p:sp>
      <p:pic>
        <p:nvPicPr>
          <p:cNvPr id="7" name="Picture 2" descr="E:\softball clinic 2010 possible\clinic # 1  2010\mechanics images\100_13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54683"/>
            <a:ext cx="3886200" cy="518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335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63246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400" dirty="0" smtClean="0">
                <a:solidFill>
                  <a:srgbClr val="0000FF"/>
                </a:solidFill>
                <a:latin typeface="Baskerville Old Face" pitchFamily="18" charset="0"/>
              </a:rPr>
              <a:t>Ball &amp; strike count</a:t>
            </a:r>
          </a:p>
          <a:p>
            <a:pPr algn="ctr">
              <a:buFontTx/>
              <a:buNone/>
              <a:defRPr/>
            </a:pPr>
            <a:endParaRPr lang="en-US" sz="4400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FF"/>
                </a:solidFill>
                <a:latin typeface="Baskerville Old Face" pitchFamily="18" charset="0"/>
              </a:rPr>
              <a:t>Height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FF"/>
                </a:solidFill>
                <a:latin typeface="Baskerville Old Face" pitchFamily="18" charset="0"/>
              </a:rPr>
              <a:t>Consecutive fingers (with </a:t>
            </a:r>
            <a:r>
              <a:rPr lang="en-US" sz="3600" smtClean="0">
                <a:solidFill>
                  <a:srgbClr val="0000FF"/>
                </a:solidFill>
                <a:latin typeface="Baskerville Old Face" pitchFamily="18" charset="0"/>
              </a:rPr>
              <a:t>a verbal)</a:t>
            </a:r>
            <a:endParaRPr lang="en-US" sz="3600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FF"/>
                </a:solidFill>
                <a:latin typeface="Baskerville Old Face" pitchFamily="18" charset="0"/>
              </a:rPr>
              <a:t>Rotation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FF"/>
                </a:solidFill>
                <a:latin typeface="Baskerville Old Face" pitchFamily="18" charset="0"/>
              </a:rPr>
              <a:t>How often?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63246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rgbClr val="0000FF"/>
                </a:solidFill>
                <a:latin typeface="Baskerville Old Face" pitchFamily="18" charset="0"/>
              </a:rPr>
              <a:t> Fast Pitch Slot</a:t>
            </a:r>
          </a:p>
          <a:p>
            <a:pPr>
              <a:defRPr/>
            </a:pPr>
            <a:endParaRPr lang="en-US" sz="4000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srgbClr val="0000FF"/>
                </a:solidFill>
                <a:latin typeface="Baskerville Old Face" pitchFamily="18" charset="0"/>
              </a:rPr>
              <a:t>Outside perimeter of the strike zone.</a:t>
            </a:r>
          </a:p>
          <a:p>
            <a:pPr>
              <a:defRPr/>
            </a:pPr>
            <a:r>
              <a:rPr lang="en-US" sz="4000" dirty="0" smtClean="0">
                <a:solidFill>
                  <a:srgbClr val="0000FF"/>
                </a:solidFill>
                <a:latin typeface="Baskerville Old Face" pitchFamily="18" charset="0"/>
              </a:rPr>
              <a:t> Eyes at the top of the strike zone.</a:t>
            </a:r>
          </a:p>
          <a:p>
            <a:pPr>
              <a:defRPr/>
            </a:pPr>
            <a:r>
              <a:rPr lang="en-US" sz="4000" dirty="0" smtClean="0">
                <a:solidFill>
                  <a:srgbClr val="0000FF"/>
                </a:solidFill>
                <a:latin typeface="Baskerville Old Face" pitchFamily="18" charset="0"/>
              </a:rPr>
              <a:t>Slightly inside the inside corner of the plate.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1000"/>
            <a:ext cx="3810000" cy="6477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00FF"/>
                </a:solidFill>
                <a:latin typeface="Baskerville Old Face" pitchFamily="18" charset="0"/>
              </a:rPr>
              <a:t>Strike calls</a:t>
            </a:r>
          </a:p>
          <a:p>
            <a:pPr algn="ctr">
              <a:buFontTx/>
              <a:buNone/>
              <a:defRPr/>
            </a:pPr>
            <a:endParaRPr lang="en-US" sz="3200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latin typeface="Baskerville Old Face" pitchFamily="18" charset="0"/>
              </a:rPr>
              <a:t>Vocal. No description.</a:t>
            </a:r>
          </a:p>
          <a:p>
            <a:pPr>
              <a:defRPr/>
            </a:pPr>
            <a:endParaRPr lang="en-US" sz="3200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latin typeface="Baskerville Old Face" pitchFamily="18" charset="0"/>
              </a:rPr>
              <a:t>Timing.  Wait.</a:t>
            </a:r>
          </a:p>
          <a:p>
            <a:pPr>
              <a:defRPr/>
            </a:pPr>
            <a:endParaRPr lang="en-US" sz="3200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latin typeface="Baskerville Old Face" pitchFamily="18" charset="0"/>
              </a:rPr>
              <a:t>Called as you move to full height (or as strike three is called).</a:t>
            </a:r>
          </a:p>
          <a:p>
            <a:pPr algn="ctr">
              <a:buFontTx/>
              <a:buNone/>
              <a:defRPr/>
            </a:pPr>
            <a:endParaRPr lang="en-US" sz="3600" dirty="0" smtClean="0">
              <a:solidFill>
                <a:srgbClr val="0000FF"/>
              </a:solidFill>
              <a:latin typeface="Algerian" pitchFamily="82" charset="0"/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81000"/>
            <a:ext cx="3810000" cy="6172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00FF"/>
                </a:solidFill>
                <a:latin typeface="Baskerville Old Face" pitchFamily="18" charset="0"/>
              </a:rPr>
              <a:t>Ball calls</a:t>
            </a:r>
          </a:p>
          <a:p>
            <a:pPr algn="ctr">
              <a:buFontTx/>
              <a:buNone/>
              <a:defRPr/>
            </a:pPr>
            <a:endParaRPr lang="en-US" sz="3200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latin typeface="Baskerville Old Face" pitchFamily="18" charset="0"/>
              </a:rPr>
              <a:t>Vocal. No description.</a:t>
            </a:r>
          </a:p>
          <a:p>
            <a:pPr>
              <a:defRPr/>
            </a:pPr>
            <a:endParaRPr lang="en-US" sz="3200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latin typeface="Baskerville Old Face" pitchFamily="18" charset="0"/>
              </a:rPr>
              <a:t>Timing.  Wait.</a:t>
            </a:r>
          </a:p>
          <a:p>
            <a:pPr>
              <a:defRPr/>
            </a:pPr>
            <a:endParaRPr lang="en-US" sz="3200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latin typeface="Baskerville Old Face" pitchFamily="18" charset="0"/>
              </a:rPr>
              <a:t>Called in down position.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0000FF"/>
                </a:solidFill>
                <a:latin typeface="Adobe Caslon Pro" panose="0205050205050A020403" pitchFamily="18" charset="0"/>
              </a:rPr>
              <a:t>Always…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Algerian" pitchFamily="82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6600" b="1" dirty="0" smtClean="0">
                <a:solidFill>
                  <a:srgbClr val="0000FF"/>
                </a:solidFill>
                <a:latin typeface="Adobe Caslon Pro Bold" panose="0205070206050A020403" pitchFamily="18" charset="0"/>
              </a:rPr>
              <a:t>Consistency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6600" b="1" dirty="0" smtClean="0">
                <a:solidFill>
                  <a:srgbClr val="0000FF"/>
                </a:solidFill>
                <a:latin typeface="Adobe Caslon Pro Bold" panose="0205070206050A020403" pitchFamily="18" charset="0"/>
              </a:rPr>
              <a:t>Intensity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6600" b="1" dirty="0" smtClean="0">
                <a:solidFill>
                  <a:srgbClr val="0000FF"/>
                </a:solidFill>
                <a:latin typeface="Adobe Caslon Pro Bold" panose="0205070206050A020403" pitchFamily="18" charset="0"/>
              </a:rPr>
              <a:t>Believability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6400800" cy="533400"/>
          </a:xfrm>
        </p:spPr>
        <p:txBody>
          <a:bodyPr/>
          <a:lstStyle/>
          <a:p>
            <a:pPr algn="ctr"/>
            <a:r>
              <a:rPr lang="en-US" sz="4000" dirty="0" smtClean="0"/>
              <a:t>We use the hammer…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3733801"/>
            <a:ext cx="4267201" cy="457200"/>
          </a:xfrm>
        </p:spPr>
        <p:txBody>
          <a:bodyPr/>
          <a:lstStyle/>
          <a:p>
            <a:pPr algn="ctr"/>
            <a:r>
              <a:rPr lang="en-US" sz="4000" dirty="0" smtClean="0"/>
              <a:t>…try not to point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6553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E:\softball clinic 2010 possible\clinic # 1  2010\ump mech pictures\3023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55106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889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the slot.</a:t>
            </a:r>
            <a:endParaRPr lang="en-US" dirty="0"/>
          </a:p>
        </p:txBody>
      </p:sp>
      <p:pic>
        <p:nvPicPr>
          <p:cNvPr id="4" name="Picture 2" descr="E:\softball clinic 2010 possible\clinic # 1  2010\ump mech pictures\2962571287_10caa4e85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968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both sides of the plate</a:t>
            </a:r>
            <a:endParaRPr lang="en-US" dirty="0"/>
          </a:p>
        </p:txBody>
      </p:sp>
      <p:pic>
        <p:nvPicPr>
          <p:cNvPr id="4" name="Picture 2" descr="E:\softball clinic 2010 possible\clinic # 1  2010\ump mech pictures\2962571279_a3a7a0d3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36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keep your eyes at the top level of the zone.</a:t>
            </a:r>
            <a:endParaRPr lang="en-US" dirty="0"/>
          </a:p>
        </p:txBody>
      </p:sp>
      <p:pic>
        <p:nvPicPr>
          <p:cNvPr id="4" name="Picture 2" descr="E:\softball clinic 2010 possible\clinic # 1  2010\ump mech pictures\2962571271_7272e9286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303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ball</a:t>
            </a:r>
            <a:endParaRPr lang="en-US" dirty="0"/>
          </a:p>
        </p:txBody>
      </p:sp>
      <p:pic>
        <p:nvPicPr>
          <p:cNvPr id="4" name="Picture 2" descr="E:\softball clinic 2010 possible\clinic # 1  2010\ump mech pictures\2889539744_2aaff55b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0805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your hands…</a:t>
            </a:r>
            <a:endParaRPr lang="en-US" dirty="0"/>
          </a:p>
        </p:txBody>
      </p:sp>
      <p:pic>
        <p:nvPicPr>
          <p:cNvPr id="4" name="Picture 2" descr="E:\softball clinic 2010 possible\clinic # 1  2010\ump mech pictures\ump mech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634" y="1600200"/>
            <a:ext cx="471473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805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 position behind the plate (mine)</a:t>
            </a:r>
            <a:endParaRPr lang="en-US" dirty="0"/>
          </a:p>
        </p:txBody>
      </p:sp>
      <p:pic>
        <p:nvPicPr>
          <p:cNvPr id="22531" name="Picture 2" descr="100_13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">
  <a:themeElements>
    <a:clrScheme name="ELEGANT 3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676767"/>
      </a:accent2>
      <a:accent3>
        <a:srgbClr val="FFFFFF"/>
      </a:accent3>
      <a:accent4>
        <a:srgbClr val="000000"/>
      </a:accent4>
      <a:accent5>
        <a:srgbClr val="EAEAEA"/>
      </a:accent5>
      <a:accent6>
        <a:srgbClr val="5D5D5D"/>
      </a:accent6>
      <a:hlink>
        <a:srgbClr val="474747"/>
      </a:hlink>
      <a:folHlink>
        <a:srgbClr val="919191"/>
      </a:folHlink>
    </a:clrScheme>
    <a:fontScheme name="ELEG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LEGANT 1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GANT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GANT 3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67676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5D5D5D"/>
        </a:accent6>
        <a:hlink>
          <a:srgbClr val="474747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1156</TotalTime>
  <Words>511</Words>
  <Application>Microsoft Office PowerPoint</Application>
  <PresentationFormat>On-screen Show (4:3)</PresentationFormat>
  <Paragraphs>95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ELEGANT</vt:lpstr>
      <vt:lpstr>PowerPoint Presentation</vt:lpstr>
      <vt:lpstr>Mechanics</vt:lpstr>
      <vt:lpstr>PowerPoint Presentation</vt:lpstr>
      <vt:lpstr>Work the slot.</vt:lpstr>
      <vt:lpstr>On both sides of the plate</vt:lpstr>
      <vt:lpstr>Try to keep your eyes at the top level of the zone.</vt:lpstr>
      <vt:lpstr>Follow the ball</vt:lpstr>
      <vt:lpstr>Watch your hands…</vt:lpstr>
      <vt:lpstr>Set position behind the plate (mine)</vt:lpstr>
      <vt:lpstr>For a called strike, verbalize  it in the down position.</vt:lpstr>
      <vt:lpstr>Then begin your signal as you rise..</vt:lpstr>
      <vt:lpstr>End with the 90 degree hammer</vt:lpstr>
      <vt:lpstr>For a called ball, stay in set position, verbalize “ball”, then rise.</vt:lpstr>
      <vt:lpstr>On a hit, mask off, exit left every time*</vt:lpstr>
      <vt:lpstr>Foul tip (followed by strike signal)</vt:lpstr>
      <vt:lpstr>Count (with consecutive fingers)</vt:lpstr>
      <vt:lpstr>Infield fly (more later)</vt:lpstr>
      <vt:lpstr>Fair ball (1st base line)</vt:lpstr>
      <vt:lpstr>Fair ball (3rd base line)</vt:lpstr>
      <vt:lpstr>Don’t pitch</vt:lpstr>
      <vt:lpstr>Signal to pitch/play</vt:lpstr>
      <vt:lpstr>Dead ball.  Foul Ball.</vt:lpstr>
      <vt:lpstr>The return of the infield fly…</vt:lpstr>
      <vt:lpstr>The return of the infield fly (cont.)…</vt:lpstr>
      <vt:lpstr>And…</vt:lpstr>
      <vt:lpstr>PowerPoint Presentation</vt:lpstr>
      <vt:lpstr>PowerPoint Presentation</vt:lpstr>
      <vt:lpstr>PowerPoint Presentation</vt:lpstr>
      <vt:lpstr>Always…</vt:lpstr>
    </vt:vector>
  </TitlesOfParts>
  <Company>UTSA 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Dora Martinez</dc:creator>
  <cp:lastModifiedBy>Karen</cp:lastModifiedBy>
  <cp:revision>103</cp:revision>
  <dcterms:created xsi:type="dcterms:W3CDTF">2005-02-03T21:40:54Z</dcterms:created>
  <dcterms:modified xsi:type="dcterms:W3CDTF">2018-02-19T16:07:11Z</dcterms:modified>
</cp:coreProperties>
</file>